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1" r:id="rId4"/>
    <p:sldId id="262" r:id="rId5"/>
    <p:sldId id="259" r:id="rId6"/>
    <p:sldId id="258" r:id="rId7"/>
    <p:sldId id="264" r:id="rId8"/>
    <p:sldId id="265" r:id="rId9"/>
    <p:sldId id="266" r:id="rId10"/>
    <p:sldId id="278" r:id="rId11"/>
    <p:sldId id="280" r:id="rId12"/>
    <p:sldId id="282" r:id="rId13"/>
    <p:sldId id="283" r:id="rId14"/>
    <p:sldId id="284" r:id="rId15"/>
    <p:sldId id="285" r:id="rId16"/>
    <p:sldId id="287" r:id="rId17"/>
    <p:sldId id="269" r:id="rId18"/>
    <p:sldId id="267" r:id="rId19"/>
    <p:sldId id="271" r:id="rId20"/>
    <p:sldId id="273" r:id="rId21"/>
    <p:sldId id="274" r:id="rId22"/>
    <p:sldId id="276" r:id="rId23"/>
    <p:sldId id="279" r:id="rId24"/>
    <p:sldId id="263" r:id="rId2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33"/>
    <a:srgbClr val="FE9202"/>
    <a:srgbClr val="4E0233"/>
    <a:srgbClr val="CC0099"/>
    <a:srgbClr val="6C1A00"/>
    <a:srgbClr val="1D3A00"/>
    <a:srgbClr val="E7FF01"/>
    <a:srgbClr val="E39A39"/>
    <a:srgbClr val="5EEC3C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730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94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1670" y="1502815"/>
            <a:ext cx="7940660" cy="1527049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670" y="3487980"/>
            <a:ext cx="7940660" cy="763525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350110"/>
            <a:ext cx="8246070" cy="3512215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433880"/>
            <a:ext cx="6413610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97405"/>
            <a:ext cx="6413610" cy="3511061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808224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280621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808224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280621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nicehash.com/profitability-calculator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" Target="slide13.xml"/><Relationship Id="rId7" Type="http://schemas.openxmlformats.org/officeDocument/2006/relationships/image" Target="../media/image11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6.xml"/><Relationship Id="rId5" Type="http://schemas.openxmlformats.org/officeDocument/2006/relationships/slide" Target="slide15.xml"/><Relationship Id="rId10" Type="http://schemas.openxmlformats.org/officeDocument/2006/relationships/image" Target="../media/image14.png"/><Relationship Id="rId4" Type="http://schemas.openxmlformats.org/officeDocument/2006/relationships/slide" Target="slide14.xml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oinmarketcap.com/currencies/bitcoin/" TargetMode="External"/><Relationship Id="rId2" Type="http://schemas.openxmlformats.org/officeDocument/2006/relationships/slide" Target="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hyperlink" Target="https://coinmarketcap.com/currencies/ethereu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hyperlink" Target="https://coinmarketcap.com/currencies/xrp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hyperlink" Target="https://coinmarketcap.com/currencies/litecoin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binance.com/en/markets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88506" y="1350110"/>
            <a:ext cx="5955494" cy="1985164"/>
          </a:xfrm>
        </p:spPr>
        <p:txBody>
          <a:bodyPr>
            <a:normAutofit/>
          </a:bodyPr>
          <a:lstStyle/>
          <a:p>
            <a:pPr algn="ctr"/>
            <a:r>
              <a:rPr lang="ru-RU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Криптовалути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bg-BG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</a:t>
            </a:r>
            <a:r>
              <a:rPr lang="ru-RU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ерми</a:t>
            </a:r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за добив </a:t>
            </a:r>
            <a:b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r>
              <a:rPr lang="ru-RU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пазари</a:t>
            </a:r>
            <a:r>
              <a:rPr lang="ru-RU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A532E8CC-65FD-41C2-AE47-CA07254750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78FC3379-3D08-44EF-9E44-4BC38304EFE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Картина 5">
            <a:hlinkClick r:id="rId2"/>
            <a:extLst>
              <a:ext uri="{FF2B5EF4-FFF2-40B4-BE49-F238E27FC236}">
                <a16:creationId xmlns:a16="http://schemas.microsoft.com/office/drawing/2014/main" id="{C9C3F7CE-13E2-4C25-9699-F0B8E24CDB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373"/>
          <a:stretch/>
        </p:blipFill>
        <p:spPr>
          <a:xfrm>
            <a:off x="0" y="739290"/>
            <a:ext cx="9144000" cy="4404209"/>
          </a:xfrm>
          <a:prstGeom prst="rect">
            <a:avLst/>
          </a:prstGeom>
        </p:spPr>
      </p:pic>
      <p:sp>
        <p:nvSpPr>
          <p:cNvPr id="5" name="Заглавие 1">
            <a:extLst>
              <a:ext uri="{FF2B5EF4-FFF2-40B4-BE49-F238E27FC236}">
                <a16:creationId xmlns:a16="http://schemas.microsoft.com/office/drawing/2014/main" id="{B4059CF9-7FED-4053-ADE0-971A7F5A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4235"/>
            <a:ext cx="8246070" cy="763525"/>
          </a:xfrm>
        </p:spPr>
        <p:txBody>
          <a:bodyPr>
            <a:normAutofit/>
          </a:bodyPr>
          <a:lstStyle/>
          <a:p>
            <a:r>
              <a:rPr lang="bg-BG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Топ 5 хардуер в момента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30384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586A961-14A7-4FEC-9329-BFB01FB5B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3065" y="281175"/>
            <a:ext cx="5191970" cy="763525"/>
          </a:xfrm>
        </p:spPr>
        <p:txBody>
          <a:bodyPr>
            <a:normAutofit fontScale="90000"/>
          </a:bodyPr>
          <a:lstStyle/>
          <a:p>
            <a:r>
              <a:rPr lang="bg-BG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herit"/>
              </a:rPr>
              <a:t>Кои са най-популярните криптовалути?</a:t>
            </a:r>
            <a:endParaRPr lang="en-US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90C31A8B-0335-449C-933A-59A5791F4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g-BG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Биткой</a:t>
            </a:r>
            <a:r>
              <a:rPr lang="bg-B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н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bg-BG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Етериум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bg-BG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Рипъл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bg-BG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bg-BG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Лайткойн</a:t>
            </a:r>
            <a:endParaRPr lang="en-US" dirty="0"/>
          </a:p>
        </p:txBody>
      </p:sp>
      <p:sp>
        <p:nvSpPr>
          <p:cNvPr id="5" name="Стрелка надясно 4">
            <a:hlinkClick r:id="rId6" action="ppaction://hlinksldjump"/>
            <a:extLst>
              <a:ext uri="{FF2B5EF4-FFF2-40B4-BE49-F238E27FC236}">
                <a16:creationId xmlns:a16="http://schemas.microsoft.com/office/drawing/2014/main" id="{D99DC4C5-5EB5-4DEB-895F-A091DB2F59CB}"/>
              </a:ext>
            </a:extLst>
          </p:cNvPr>
          <p:cNvSpPr/>
          <p:nvPr/>
        </p:nvSpPr>
        <p:spPr>
          <a:xfrm>
            <a:off x="8236920" y="4404210"/>
            <a:ext cx="763525" cy="610820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F9D19783-395B-4A61-AF7D-D8462CBA8E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59862" y="1371311"/>
            <a:ext cx="896163" cy="642914"/>
          </a:xfrm>
          <a:prstGeom prst="rect">
            <a:avLst/>
          </a:prstGeom>
        </p:spPr>
      </p:pic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112FD144-5A99-46B7-83F4-49BF789508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81424" y="2197562"/>
            <a:ext cx="1053038" cy="752170"/>
          </a:xfrm>
          <a:prstGeom prst="rect">
            <a:avLst/>
          </a:prstGeom>
        </p:spPr>
      </p:pic>
      <p:pic>
        <p:nvPicPr>
          <p:cNvPr id="8" name="Картина 7">
            <a:extLst>
              <a:ext uri="{FF2B5EF4-FFF2-40B4-BE49-F238E27FC236}">
                <a16:creationId xmlns:a16="http://schemas.microsoft.com/office/drawing/2014/main" id="{F90B56DD-FFBC-4906-A849-6055C3019E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38298" y="3075811"/>
            <a:ext cx="739290" cy="739290"/>
          </a:xfrm>
          <a:prstGeom prst="rect">
            <a:avLst/>
          </a:prstGeom>
        </p:spPr>
      </p:pic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35F9BBCB-DFE6-49C8-8B74-8F60901E5FD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95543" y="4091809"/>
            <a:ext cx="624802" cy="62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83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77CBE12-0FB3-439F-B4C0-A04711C86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3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Биткой</a:t>
            </a:r>
            <a:r>
              <a:rPr lang="bg-BG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(BTC)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0B8CC7C8-AAE0-493D-A16C-37C6E0A32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bg-BG" dirty="0" err="1"/>
              <a:t>Сатоши</a:t>
            </a:r>
            <a:r>
              <a:rPr lang="bg-BG" dirty="0"/>
              <a:t> </a:t>
            </a:r>
            <a:r>
              <a:rPr lang="bg-BG" dirty="0" err="1"/>
              <a:t>Накамото</a:t>
            </a:r>
            <a:endParaRPr lang="bg-BG" dirty="0"/>
          </a:p>
          <a:p>
            <a:pPr>
              <a:buFontTx/>
              <a:buChar char="-"/>
            </a:pPr>
            <a:r>
              <a:rPr lang="bg-BG" dirty="0"/>
              <a:t>Стартира като електронна система за разплащане през 2008г.</a:t>
            </a:r>
          </a:p>
          <a:p>
            <a:pPr>
              <a:buFontTx/>
              <a:buChar char="-"/>
            </a:pPr>
            <a:r>
              <a:rPr lang="bg-BG" b="0" i="0" dirty="0">
                <a:solidFill>
                  <a:srgbClr val="000000"/>
                </a:solidFill>
                <a:effectLst/>
                <a:latin typeface="Inter"/>
              </a:rPr>
              <a:t>Първата криптовалута</a:t>
            </a:r>
          </a:p>
          <a:p>
            <a:pPr>
              <a:buFontTx/>
              <a:buChar char="-"/>
            </a:pPr>
            <a:r>
              <a:rPr lang="bg-BG" dirty="0">
                <a:solidFill>
                  <a:srgbClr val="000000"/>
                </a:solidFill>
                <a:latin typeface="Inter"/>
              </a:rPr>
              <a:t>Максимално предлагане 21 000 000 </a:t>
            </a:r>
            <a:r>
              <a:rPr lang="en-US" dirty="0" err="1">
                <a:solidFill>
                  <a:srgbClr val="000000"/>
                </a:solidFill>
                <a:latin typeface="Inter"/>
              </a:rPr>
              <a:t>btc</a:t>
            </a:r>
            <a:endParaRPr lang="en-US" dirty="0">
              <a:solidFill>
                <a:srgbClr val="000000"/>
              </a:solidFill>
              <a:latin typeface="Inter"/>
            </a:endParaRPr>
          </a:p>
          <a:p>
            <a:pPr>
              <a:buFontTx/>
              <a:buChar char="-"/>
            </a:pP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Биткойнът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е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защитен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с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алгоритъма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SHA-256 </a:t>
            </a:r>
            <a:endParaRPr lang="en-US" b="0" i="0" dirty="0">
              <a:solidFill>
                <a:srgbClr val="000000"/>
              </a:solidFill>
              <a:effectLst/>
              <a:latin typeface="Inter"/>
            </a:endParaRPr>
          </a:p>
          <a:p>
            <a:pPr>
              <a:buFontTx/>
              <a:buChar char="-"/>
            </a:pPr>
            <a:r>
              <a:rPr lang="bg-BG" b="0" i="0" dirty="0">
                <a:solidFill>
                  <a:srgbClr val="000000"/>
                </a:solidFill>
                <a:effectLst/>
                <a:latin typeface="Inter"/>
              </a:rPr>
              <a:t>Цена </a:t>
            </a:r>
            <a:r>
              <a:rPr lang="bg-BG" dirty="0">
                <a:solidFill>
                  <a:srgbClr val="000000"/>
                </a:solidFill>
                <a:latin typeface="Inter"/>
              </a:rPr>
              <a:t>– </a:t>
            </a:r>
            <a:r>
              <a:rPr lang="en-US" dirty="0">
                <a:solidFill>
                  <a:srgbClr val="000000"/>
                </a:solidFill>
                <a:latin typeface="Inter"/>
              </a:rPr>
              <a:t>26</a:t>
            </a:r>
            <a:r>
              <a:rPr lang="bg-BG" dirty="0">
                <a:solidFill>
                  <a:srgbClr val="000000"/>
                </a:solidFill>
                <a:latin typeface="Inter"/>
              </a:rPr>
              <a:t> 900 </a:t>
            </a:r>
            <a:r>
              <a:rPr lang="en-US" dirty="0">
                <a:solidFill>
                  <a:srgbClr val="000000"/>
                </a:solidFill>
                <a:latin typeface="Inter"/>
              </a:rPr>
              <a:t>USD</a:t>
            </a:r>
            <a:endParaRPr lang="bg-BG" b="0" i="0" dirty="0">
              <a:solidFill>
                <a:srgbClr val="000000"/>
              </a:solidFill>
              <a:effectLst/>
              <a:latin typeface="Inter"/>
            </a:endParaRP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6" name="Стрелка надясно 5">
            <a:hlinkClick r:id="rId2" action="ppaction://hlinksldjump"/>
            <a:extLst>
              <a:ext uri="{FF2B5EF4-FFF2-40B4-BE49-F238E27FC236}">
                <a16:creationId xmlns:a16="http://schemas.microsoft.com/office/drawing/2014/main" id="{02231DE1-5BBE-4B99-BB2B-B23D809E02FA}"/>
              </a:ext>
            </a:extLst>
          </p:cNvPr>
          <p:cNvSpPr/>
          <p:nvPr/>
        </p:nvSpPr>
        <p:spPr>
          <a:xfrm rot="10800000">
            <a:off x="8236920" y="4404210"/>
            <a:ext cx="763525" cy="610820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Бутон за действия: отиване на началната страница 6">
            <a:hlinkClick r:id="rId3" highlightClick="1"/>
            <a:extLst>
              <a:ext uri="{FF2B5EF4-FFF2-40B4-BE49-F238E27FC236}">
                <a16:creationId xmlns:a16="http://schemas.microsoft.com/office/drawing/2014/main" id="{60945948-A2F2-4F77-AA63-BE706834DE77}"/>
              </a:ext>
            </a:extLst>
          </p:cNvPr>
          <p:cNvSpPr/>
          <p:nvPr/>
        </p:nvSpPr>
        <p:spPr>
          <a:xfrm>
            <a:off x="4948294" y="4404211"/>
            <a:ext cx="610820" cy="610820"/>
          </a:xfrm>
          <a:prstGeom prst="actionButtonHom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79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E9FE6D8-366D-40CD-98AA-F9970442F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3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Етериум</a:t>
            </a:r>
            <a:r>
              <a:rPr lang="en-U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(ETH)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8ADF6C9-9B63-4F7C-86B7-E47997E56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Tx/>
              <a:buChar char="-"/>
            </a:pPr>
            <a:r>
              <a:rPr lang="ru-RU" dirty="0" err="1"/>
              <a:t>Ethereum</a:t>
            </a:r>
            <a:r>
              <a:rPr lang="ru-RU" dirty="0"/>
              <a:t> </a:t>
            </a:r>
            <a:r>
              <a:rPr lang="en-US" dirty="0"/>
              <a:t> - </a:t>
            </a:r>
            <a:r>
              <a:rPr lang="ru-RU" dirty="0" err="1"/>
              <a:t>децентрализирана</a:t>
            </a:r>
            <a:r>
              <a:rPr lang="ru-RU" dirty="0"/>
              <a:t> </a:t>
            </a:r>
            <a:r>
              <a:rPr lang="ru-RU" dirty="0" err="1"/>
              <a:t>блокчейн</a:t>
            </a:r>
            <a:r>
              <a:rPr lang="ru-RU" dirty="0"/>
              <a:t> система</a:t>
            </a:r>
            <a:endParaRPr lang="en-US" dirty="0"/>
          </a:p>
          <a:p>
            <a:pPr>
              <a:buFontTx/>
              <a:buChar char="-"/>
            </a:pPr>
            <a:r>
              <a:rPr lang="bg-BG" dirty="0"/>
              <a:t>За първи път се появява през 2013г.</a:t>
            </a:r>
          </a:p>
          <a:p>
            <a:pPr>
              <a:buFontTx/>
              <a:buChar char="-"/>
            </a:pPr>
            <a:r>
              <a:rPr lang="bg-BG" dirty="0">
                <a:solidFill>
                  <a:srgbClr val="000000"/>
                </a:solidFill>
                <a:latin typeface="Inter"/>
              </a:rPr>
              <a:t>О</a:t>
            </a:r>
            <a:r>
              <a:rPr lang="bg-BG" b="0" i="0" dirty="0">
                <a:solidFill>
                  <a:srgbClr val="000000"/>
                </a:solidFill>
                <a:effectLst/>
                <a:latin typeface="Inter"/>
              </a:rPr>
              <a:t>сем съоснователи</a:t>
            </a:r>
          </a:p>
          <a:p>
            <a:pPr>
              <a:buFontTx/>
              <a:buChar char="-"/>
            </a:pP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До август 2020 г.  - 112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милиона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ETH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монети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в обращение.</a:t>
            </a:r>
          </a:p>
          <a:p>
            <a:pPr>
              <a:buFontTx/>
              <a:buChar char="-"/>
            </a:pPr>
            <a:r>
              <a:rPr lang="bg-BG" b="0" i="0" dirty="0">
                <a:solidFill>
                  <a:srgbClr val="000000"/>
                </a:solidFill>
                <a:effectLst/>
                <a:latin typeface="Inter"/>
              </a:rPr>
              <a:t>З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ащитен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чрез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алгоритъма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за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доказателство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за работа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Ethash</a:t>
            </a:r>
            <a:endParaRPr lang="ru-RU" dirty="0">
              <a:solidFill>
                <a:srgbClr val="000000"/>
              </a:solidFill>
              <a:latin typeface="Inter"/>
            </a:endParaRPr>
          </a:p>
          <a:p>
            <a:pPr>
              <a:buFontTx/>
              <a:buChar char="-"/>
            </a:pPr>
            <a:r>
              <a:rPr lang="ru-RU" dirty="0">
                <a:solidFill>
                  <a:srgbClr val="000000"/>
                </a:solidFill>
                <a:latin typeface="Inter"/>
              </a:rPr>
              <a:t>Цена – 606 </a:t>
            </a:r>
            <a:r>
              <a:rPr lang="en-US" dirty="0">
                <a:solidFill>
                  <a:srgbClr val="000000"/>
                </a:solidFill>
                <a:latin typeface="Inter"/>
              </a:rPr>
              <a:t>USD</a:t>
            </a:r>
            <a:endParaRPr lang="en-US" dirty="0"/>
          </a:p>
        </p:txBody>
      </p:sp>
      <p:sp>
        <p:nvSpPr>
          <p:cNvPr id="4" name="Бутон за действия: отиване на началната страница 3">
            <a:hlinkClick r:id="rId2" highlightClick="1"/>
            <a:extLst>
              <a:ext uri="{FF2B5EF4-FFF2-40B4-BE49-F238E27FC236}">
                <a16:creationId xmlns:a16="http://schemas.microsoft.com/office/drawing/2014/main" id="{4B20D8E6-62ED-4230-8287-D8F5BAA6255D}"/>
              </a:ext>
            </a:extLst>
          </p:cNvPr>
          <p:cNvSpPr/>
          <p:nvPr/>
        </p:nvSpPr>
        <p:spPr>
          <a:xfrm>
            <a:off x="4948294" y="4404211"/>
            <a:ext cx="610820" cy="610820"/>
          </a:xfrm>
          <a:prstGeom prst="actionButtonHom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Стрелка надясно 4">
            <a:hlinkClick r:id="rId3" action="ppaction://hlinksldjump"/>
            <a:extLst>
              <a:ext uri="{FF2B5EF4-FFF2-40B4-BE49-F238E27FC236}">
                <a16:creationId xmlns:a16="http://schemas.microsoft.com/office/drawing/2014/main" id="{9219509C-B776-400C-AE6C-F88685D2EFA4}"/>
              </a:ext>
            </a:extLst>
          </p:cNvPr>
          <p:cNvSpPr/>
          <p:nvPr/>
        </p:nvSpPr>
        <p:spPr>
          <a:xfrm rot="10800000">
            <a:off x="8236920" y="4404210"/>
            <a:ext cx="763525" cy="610820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159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F094B5C8-940A-431D-A750-C9E920FBF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3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Рипъл</a:t>
            </a:r>
            <a:r>
              <a:rPr lang="en-U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(XRP)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BE41410-1A7D-45F1-858D-3361918B3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bg-BG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Токенът</a:t>
            </a:r>
            <a:r>
              <a:rPr lang="bg-BG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няма миньори</a:t>
            </a:r>
            <a:endParaRPr lang="en-US" b="0" i="0" dirty="0">
              <a:solidFill>
                <a:srgbClr val="0C0C0C"/>
              </a:solidFill>
              <a:effectLst/>
              <a:latin typeface="Source Sans Pro" panose="020B0503030403020204" pitchFamily="34" charset="0"/>
            </a:endParaRPr>
          </a:p>
          <a:p>
            <a:pPr>
              <a:buFontTx/>
              <a:buChar char="-"/>
            </a:pPr>
            <a:r>
              <a:rPr lang="en-US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1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00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милиарда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токена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са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издадени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от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Ripple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през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2015</a:t>
            </a:r>
            <a:endParaRPr lang="en-US" b="0" i="0" dirty="0">
              <a:solidFill>
                <a:srgbClr val="0C0C0C"/>
              </a:solidFill>
              <a:effectLst/>
              <a:latin typeface="Source Sans Pro" panose="020B0503030403020204" pitchFamily="34" charset="0"/>
            </a:endParaRPr>
          </a:p>
          <a:p>
            <a:pPr>
              <a:buFontTx/>
              <a:buChar char="-"/>
            </a:pPr>
            <a:r>
              <a:rPr lang="bg-BG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Т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ранзакциите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се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потвърждават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от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списък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на "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доверени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"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възли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,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оторизирани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 от </a:t>
            </a:r>
            <a:r>
              <a:rPr lang="ru-RU" b="0" i="0" dirty="0" err="1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Ripple</a:t>
            </a:r>
            <a:r>
              <a:rPr lang="ru-RU" b="0" i="0" dirty="0">
                <a:solidFill>
                  <a:srgbClr val="0C0C0C"/>
                </a:solidFill>
                <a:effectLst/>
                <a:latin typeface="Source Sans Pro" panose="020B0503030403020204" pitchFamily="34" charset="0"/>
              </a:rPr>
              <a:t>.</a:t>
            </a:r>
          </a:p>
          <a:p>
            <a:pPr>
              <a:buFontTx/>
              <a:buChar char="-"/>
            </a:pPr>
            <a:r>
              <a:rPr lang="en-US" dirty="0">
                <a:solidFill>
                  <a:srgbClr val="0C0C0C"/>
                </a:solidFill>
                <a:latin typeface="Source Sans Pro" panose="020B0503030403020204" pitchFamily="34" charset="0"/>
              </a:rPr>
              <a:t>XRP </a:t>
            </a:r>
            <a:r>
              <a:rPr lang="bg-BG" dirty="0">
                <a:solidFill>
                  <a:srgbClr val="0C0C0C"/>
                </a:solidFill>
                <a:latin typeface="Source Sans Pro" panose="020B0503030403020204" pitchFamily="34" charset="0"/>
              </a:rPr>
              <a:t>цена – 0</a:t>
            </a:r>
            <a:r>
              <a:rPr lang="en-US" dirty="0">
                <a:solidFill>
                  <a:srgbClr val="0C0C0C"/>
                </a:solidFill>
                <a:latin typeface="Source Sans Pro" panose="020B0503030403020204" pitchFamily="34" charset="0"/>
              </a:rPr>
              <a:t>,31 USD</a:t>
            </a: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6" name="Бутон за действия: отиване на началната страница 5">
            <a:hlinkClick r:id="rId2" highlightClick="1"/>
            <a:extLst>
              <a:ext uri="{FF2B5EF4-FFF2-40B4-BE49-F238E27FC236}">
                <a16:creationId xmlns:a16="http://schemas.microsoft.com/office/drawing/2014/main" id="{BF7F928B-2D24-440F-90E8-727684E80B06}"/>
              </a:ext>
            </a:extLst>
          </p:cNvPr>
          <p:cNvSpPr/>
          <p:nvPr/>
        </p:nvSpPr>
        <p:spPr>
          <a:xfrm>
            <a:off x="4948294" y="4404211"/>
            <a:ext cx="610820" cy="610820"/>
          </a:xfrm>
          <a:prstGeom prst="actionButtonHom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Стрелка надясно 6">
            <a:hlinkClick r:id="rId3" action="ppaction://hlinksldjump"/>
            <a:extLst>
              <a:ext uri="{FF2B5EF4-FFF2-40B4-BE49-F238E27FC236}">
                <a16:creationId xmlns:a16="http://schemas.microsoft.com/office/drawing/2014/main" id="{2EC1C5B5-0F2D-4DC4-9D49-7410A425B0B0}"/>
              </a:ext>
            </a:extLst>
          </p:cNvPr>
          <p:cNvSpPr/>
          <p:nvPr/>
        </p:nvSpPr>
        <p:spPr>
          <a:xfrm rot="10800000">
            <a:off x="8236920" y="4404210"/>
            <a:ext cx="763525" cy="610820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81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43EF26EA-417E-4BC0-BBFA-59D648B37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z="36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Лайткойн</a:t>
            </a:r>
            <a:r>
              <a:rPr lang="en-U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LTC</a:t>
            </a:r>
            <a:r>
              <a:rPr lang="en-US" sz="3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9660DCE-21DB-43C2-8670-918EC8EDB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Tx/>
              <a:buChar char="-"/>
            </a:pPr>
            <a:r>
              <a:rPr lang="en-US" b="0" i="0" dirty="0">
                <a:solidFill>
                  <a:srgbClr val="000000"/>
                </a:solidFill>
                <a:effectLst/>
                <a:latin typeface="Inter"/>
              </a:rPr>
              <a:t>Litecoin </a:t>
            </a:r>
            <a:r>
              <a:rPr lang="en-US" dirty="0">
                <a:solidFill>
                  <a:srgbClr val="000000"/>
                </a:solidFill>
                <a:latin typeface="Inter"/>
              </a:rPr>
              <a:t>-</a:t>
            </a:r>
            <a:r>
              <a:rPr lang="bg-BG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en-US" b="0" i="0" dirty="0">
                <a:solidFill>
                  <a:srgbClr val="000000"/>
                </a:solidFill>
                <a:effectLst/>
                <a:latin typeface="Inter"/>
              </a:rPr>
              <a:t>peer-to-peer </a:t>
            </a:r>
            <a:r>
              <a:rPr lang="bg-BG" b="0" i="0" dirty="0">
                <a:solidFill>
                  <a:srgbClr val="000000"/>
                </a:solidFill>
                <a:effectLst/>
                <a:latin typeface="Inter"/>
              </a:rPr>
              <a:t>криптовалута</a:t>
            </a:r>
            <a:r>
              <a:rPr lang="en-US" dirty="0">
                <a:solidFill>
                  <a:srgbClr val="000000"/>
                </a:solidFill>
                <a:latin typeface="Inter"/>
              </a:rPr>
              <a:t>.</a:t>
            </a:r>
          </a:p>
          <a:p>
            <a:pPr>
              <a:buFontTx/>
              <a:buChar char="-"/>
            </a:pPr>
            <a:r>
              <a:rPr lang="bg-BG" dirty="0">
                <a:solidFill>
                  <a:srgbClr val="000000"/>
                </a:solidFill>
                <a:latin typeface="Inter"/>
              </a:rPr>
              <a:t>С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ъздадена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от Чарли Лий -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бивш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служител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на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Google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,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през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2011 г.</a:t>
            </a:r>
          </a:p>
          <a:p>
            <a:pPr>
              <a:buFontTx/>
              <a:buChar char="-"/>
            </a:pP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Litecoin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използва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алгоритъм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за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интензивно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използване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на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паметта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</a:t>
            </a:r>
            <a:r>
              <a:rPr lang="ru-RU" b="0" i="0" dirty="0" err="1">
                <a:solidFill>
                  <a:srgbClr val="000000"/>
                </a:solidFill>
                <a:effectLst/>
                <a:latin typeface="Inter"/>
              </a:rPr>
              <a:t>Scrypt</a:t>
            </a:r>
            <a:r>
              <a:rPr lang="ru-RU" b="0" i="0" dirty="0">
                <a:solidFill>
                  <a:srgbClr val="000000"/>
                </a:solidFill>
                <a:effectLst/>
                <a:latin typeface="Inter"/>
              </a:rPr>
              <a:t> за работа. </a:t>
            </a:r>
            <a:endParaRPr lang="ru-RU" dirty="0">
              <a:solidFill>
                <a:srgbClr val="000000"/>
              </a:solidFill>
              <a:latin typeface="Inter"/>
            </a:endParaRPr>
          </a:p>
          <a:p>
            <a:pPr>
              <a:buFontTx/>
              <a:buChar char="-"/>
            </a:pPr>
            <a:r>
              <a:rPr lang="ru-RU" dirty="0" err="1">
                <a:solidFill>
                  <a:srgbClr val="000000"/>
                </a:solidFill>
                <a:latin typeface="Inter"/>
              </a:rPr>
              <a:t>Може</a:t>
            </a:r>
            <a:r>
              <a:rPr lang="ru-RU" dirty="0">
                <a:solidFill>
                  <a:srgbClr val="000000"/>
                </a:solidFill>
                <a:latin typeface="Inter"/>
              </a:rPr>
              <a:t> да се </a:t>
            </a:r>
            <a:r>
              <a:rPr lang="ru-RU" dirty="0" err="1">
                <a:solidFill>
                  <a:srgbClr val="000000"/>
                </a:solidFill>
                <a:latin typeface="Inter"/>
              </a:rPr>
              <a:t>добива</a:t>
            </a:r>
            <a:r>
              <a:rPr lang="ru-RU" dirty="0">
                <a:solidFill>
                  <a:srgbClr val="000000"/>
                </a:solidFill>
                <a:latin typeface="Inter"/>
              </a:rPr>
              <a:t> чрез – </a:t>
            </a:r>
            <a:r>
              <a:rPr lang="en-US" dirty="0">
                <a:solidFill>
                  <a:srgbClr val="000000"/>
                </a:solidFill>
                <a:latin typeface="Inter"/>
              </a:rPr>
              <a:t>GPU</a:t>
            </a:r>
            <a:endParaRPr lang="bg-BG" dirty="0">
              <a:solidFill>
                <a:srgbClr val="000000"/>
              </a:solidFill>
              <a:latin typeface="Inter"/>
            </a:endParaRPr>
          </a:p>
          <a:p>
            <a:pPr>
              <a:buFontTx/>
              <a:buChar char="-"/>
            </a:pPr>
            <a:r>
              <a:rPr lang="bg-BG" dirty="0">
                <a:solidFill>
                  <a:srgbClr val="000000"/>
                </a:solidFill>
                <a:latin typeface="Inter"/>
              </a:rPr>
              <a:t>В обращение 84 000 000 монети</a:t>
            </a:r>
            <a:endParaRPr lang="en-US" dirty="0">
              <a:solidFill>
                <a:srgbClr val="000000"/>
              </a:solidFill>
              <a:latin typeface="Inter"/>
            </a:endParaRPr>
          </a:p>
          <a:p>
            <a:pPr>
              <a:buFontTx/>
              <a:buChar char="-"/>
            </a:pPr>
            <a:r>
              <a:rPr lang="bg-BG" dirty="0">
                <a:solidFill>
                  <a:srgbClr val="000000"/>
                </a:solidFill>
                <a:latin typeface="Inter"/>
              </a:rPr>
              <a:t>Цена – 111 </a:t>
            </a:r>
            <a:r>
              <a:rPr lang="en-US" dirty="0">
                <a:solidFill>
                  <a:srgbClr val="000000"/>
                </a:solidFill>
                <a:latin typeface="Inter"/>
              </a:rPr>
              <a:t>USD</a:t>
            </a:r>
          </a:p>
          <a:p>
            <a:pPr marL="0" indent="0">
              <a:buNone/>
            </a:pPr>
            <a:endParaRPr lang="en-US" b="0" i="0" dirty="0">
              <a:solidFill>
                <a:srgbClr val="000000"/>
              </a:solidFill>
              <a:effectLst/>
              <a:latin typeface="Inter"/>
            </a:endParaRPr>
          </a:p>
        </p:txBody>
      </p:sp>
      <p:sp>
        <p:nvSpPr>
          <p:cNvPr id="4" name="Бутон за действия: отиване на началната страница 3">
            <a:hlinkClick r:id="rId2" highlightClick="1"/>
            <a:extLst>
              <a:ext uri="{FF2B5EF4-FFF2-40B4-BE49-F238E27FC236}">
                <a16:creationId xmlns:a16="http://schemas.microsoft.com/office/drawing/2014/main" id="{6C0FDE64-D520-43BC-A0E1-DA1A5E9F03BB}"/>
              </a:ext>
            </a:extLst>
          </p:cNvPr>
          <p:cNvSpPr/>
          <p:nvPr/>
        </p:nvSpPr>
        <p:spPr>
          <a:xfrm>
            <a:off x="4948294" y="4404211"/>
            <a:ext cx="610820" cy="610820"/>
          </a:xfrm>
          <a:prstGeom prst="actionButtonHom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Стрелка надясно 4">
            <a:hlinkClick r:id="rId3" action="ppaction://hlinksldjump"/>
            <a:extLst>
              <a:ext uri="{FF2B5EF4-FFF2-40B4-BE49-F238E27FC236}">
                <a16:creationId xmlns:a16="http://schemas.microsoft.com/office/drawing/2014/main" id="{D8C5ED3B-42B3-452A-88B7-38DD390AA1A4}"/>
              </a:ext>
            </a:extLst>
          </p:cNvPr>
          <p:cNvSpPr/>
          <p:nvPr/>
        </p:nvSpPr>
        <p:spPr>
          <a:xfrm rot="10800000">
            <a:off x="8236920" y="4404210"/>
            <a:ext cx="763525" cy="610820"/>
          </a:xfrm>
          <a:prstGeom prst="rightArrow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08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1670" y="433880"/>
            <a:ext cx="6566315" cy="725349"/>
          </a:xfrm>
        </p:spPr>
        <p:txBody>
          <a:bodyPr>
            <a:normAutofit/>
          </a:bodyPr>
          <a:lstStyle/>
          <a:p>
            <a:pPr algn="ctr"/>
            <a:r>
              <a:rPr lang="bg-BG" dirty="0">
                <a:solidFill>
                  <a:schemeClr val="tx1"/>
                </a:solidFill>
              </a:rPr>
              <a:t>Борси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1671" y="1350110"/>
            <a:ext cx="6413610" cy="3512215"/>
          </a:xfrm>
        </p:spPr>
        <p:txBody>
          <a:bodyPr/>
          <a:lstStyle/>
          <a:p>
            <a:r>
              <a:rPr lang="en-US" dirty="0" err="1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Binance</a:t>
            </a:r>
            <a:endParaRPr lang="en-US" dirty="0"/>
          </a:p>
          <a:p>
            <a:r>
              <a:rPr lang="en-US" dirty="0"/>
              <a:t>Coinbase Pro</a:t>
            </a:r>
          </a:p>
          <a:p>
            <a:r>
              <a:rPr lang="en-US" dirty="0"/>
              <a:t>Kraken</a:t>
            </a:r>
          </a:p>
          <a:p>
            <a:r>
              <a:rPr lang="en-US" dirty="0"/>
              <a:t>Huobi Global</a:t>
            </a:r>
          </a:p>
          <a:p>
            <a:r>
              <a:rPr lang="en-US" dirty="0" err="1"/>
              <a:t>Bitfinex</a:t>
            </a:r>
            <a:endParaRPr lang="en-US" dirty="0"/>
          </a:p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bg-B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5C468DEA-8635-4B3E-8520-CC60042516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40879"/>
            <a:ext cx="911350" cy="911350"/>
          </a:xfrm>
          <a:prstGeom prst="rect">
            <a:avLst/>
          </a:prstGeom>
        </p:spPr>
      </p:pic>
      <p:pic>
        <p:nvPicPr>
          <p:cNvPr id="9" name="Картина 8">
            <a:extLst>
              <a:ext uri="{FF2B5EF4-FFF2-40B4-BE49-F238E27FC236}">
                <a16:creationId xmlns:a16="http://schemas.microsoft.com/office/drawing/2014/main" id="{95A8A5B5-4C84-4192-B1E3-90127C113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0360" y="2015755"/>
            <a:ext cx="2786866" cy="278686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106659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5B5334E-F6C6-4CEF-AC42-0E3B5572E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0935" y="298061"/>
            <a:ext cx="3315010" cy="2290575"/>
          </a:xfrm>
        </p:spPr>
        <p:txBody>
          <a:bodyPr>
            <a:noAutofit/>
          </a:bodyPr>
          <a:lstStyle/>
          <a:p>
            <a:pPr algn="r"/>
            <a:r>
              <a:rPr lang="ru-RU" sz="1400" u="sng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Стартира</a:t>
            </a:r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2016</a:t>
            </a:r>
          </a:p>
          <a:p>
            <a:pPr algn="r"/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Местоположение: </a:t>
            </a:r>
            <a:r>
              <a:rPr lang="ru-RU" sz="1400" u="sng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Далиан</a:t>
            </a:r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, Китай</a:t>
            </a:r>
          </a:p>
          <a:p>
            <a:pPr algn="r"/>
            <a:r>
              <a:rPr lang="ru-RU" sz="1400" u="sng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Копае</a:t>
            </a:r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се </a:t>
            </a:r>
            <a:r>
              <a:rPr lang="ru-RU" sz="1400" u="sng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месечно</a:t>
            </a:r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750 BTC</a:t>
            </a:r>
          </a:p>
          <a:p>
            <a:pPr algn="r"/>
            <a:r>
              <a:rPr lang="ru-RU" sz="1400" u="sng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Месечните</a:t>
            </a:r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400" u="sng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разходи</a:t>
            </a:r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за </a:t>
            </a:r>
            <a:r>
              <a:rPr lang="ru-RU" sz="1400" u="sng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електричество</a:t>
            </a:r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endParaRPr lang="en-US" sz="1400" u="sng" dirty="0">
              <a:solidFill>
                <a:schemeClr val="bg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1 170 000 </a:t>
            </a:r>
            <a:r>
              <a:rPr lang="ru-RU" sz="1400" u="sng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долара</a:t>
            </a:r>
            <a:endParaRPr lang="ru-RU" sz="1400" u="sng" dirty="0">
              <a:solidFill>
                <a:schemeClr val="bg2">
                  <a:lumMod val="1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ru-RU" sz="1400" u="sng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Хешрейт</a:t>
            </a:r>
            <a:r>
              <a:rPr lang="ru-RU" sz="1400" u="sng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: 360000 TH </a:t>
            </a:r>
            <a:endParaRPr lang="en-US" sz="1400" u="sng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802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E3CEF0B7-F5FA-4317-A20F-20F0FBC4C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53150" cy="5143500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2490AAF-4803-4256-9952-A51C6AD44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Genesis Mining island</a:t>
            </a:r>
          </a:p>
        </p:txBody>
      </p:sp>
    </p:spTree>
    <p:extLst>
      <p:ext uri="{BB962C8B-B14F-4D97-AF65-F5344CB8AC3E}">
        <p14:creationId xmlns:p14="http://schemas.microsoft.com/office/powerpoint/2010/main" val="162734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Картина 7">
            <a:extLst>
              <a:ext uri="{FF2B5EF4-FFF2-40B4-BE49-F238E27FC236}">
                <a16:creationId xmlns:a16="http://schemas.microsoft.com/office/drawing/2014/main" id="{E5C857E2-8D55-48C8-A591-1A920336A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8FD4697B-7224-40BB-A2A5-87D7DF56D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Bitmain</a:t>
            </a:r>
            <a:r>
              <a:rPr lang="en-US" dirty="0">
                <a:solidFill>
                  <a:schemeClr val="tx1"/>
                </a:solidFill>
              </a:rPr>
              <a:t> / </a:t>
            </a:r>
            <a:r>
              <a:rPr lang="en-US" dirty="0" err="1">
                <a:solidFill>
                  <a:schemeClr val="tx1"/>
                </a:solidFill>
              </a:rPr>
              <a:t>Antpool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623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8475" y="281175"/>
            <a:ext cx="5191970" cy="763525"/>
          </a:xfrm>
        </p:spPr>
        <p:txBody>
          <a:bodyPr>
            <a:normAutofit/>
          </a:bodyPr>
          <a:lstStyle/>
          <a:p>
            <a:pPr algn="ctr"/>
            <a:r>
              <a:rPr lang="bg-BG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Какво е криптовалутата</a:t>
            </a:r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26133" y="1502815"/>
            <a:ext cx="3879721" cy="3487980"/>
          </a:xfrm>
        </p:spPr>
        <p:txBody>
          <a:bodyPr>
            <a:normAutofit/>
          </a:bodyPr>
          <a:lstStyle/>
          <a:p>
            <a:pPr algn="l"/>
            <a:r>
              <a:rPr lang="ru-RU" sz="2800" b="0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Криптовалута</a:t>
            </a:r>
            <a:r>
              <a:rPr lang="ru-RU" sz="2800" b="0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bg-BG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-</a:t>
            </a:r>
            <a:r>
              <a:rPr lang="bg-BG" sz="2800" b="0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800" b="0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цифрови</a:t>
            </a:r>
            <a:r>
              <a:rPr lang="ru-RU" sz="2800" b="0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пари с </a:t>
            </a:r>
            <a:r>
              <a:rPr lang="ru-RU" sz="2800" b="0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електронен</a:t>
            </a:r>
            <a:r>
              <a:rPr lang="ru-RU" sz="2800" b="0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начин на </a:t>
            </a:r>
            <a:r>
              <a:rPr lang="ru-RU" sz="2800" b="0" i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прехвърляне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наричани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още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bg-BG" sz="2800" b="0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цифрова валута.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6A885CEA-39AE-41EC-B08E-67C27BFD8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40" y="1808225"/>
            <a:ext cx="5282579" cy="259598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E05B8501-5EC7-4F76-8F59-11D819CF1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235"/>
            <a:ext cx="9144000" cy="5662012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CC1ACCA-41F3-4AE7-AC3D-76B40F137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0" dirty="0">
                <a:solidFill>
                  <a:srgbClr val="21252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apple-system"/>
              </a:rPr>
              <a:t>Gigawatt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8ED84A9-B9E7-4C0D-9F7B-7F6E6BDA5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6130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>
            <a:extLst>
              <a:ext uri="{FF2B5EF4-FFF2-40B4-BE49-F238E27FC236}">
                <a16:creationId xmlns:a16="http://schemas.microsoft.com/office/drawing/2014/main" id="{CA2E796F-0BDE-4F23-B849-FD9B32E97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53150" cy="5473145"/>
          </a:xfrm>
          <a:prstGeom prst="rect">
            <a:avLst/>
          </a:prstGeom>
        </p:spPr>
      </p:pic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2999219-62B7-467C-8476-A435227C6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i="0" dirty="0" err="1">
                <a:solidFill>
                  <a:srgbClr val="21252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-apple-system"/>
              </a:rPr>
              <a:t>Bitfury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56688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FBC782C-679E-40A6-BAFB-6A1105DFA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128471"/>
            <a:ext cx="8246070" cy="916230"/>
          </a:xfrm>
        </p:spPr>
        <p:txBody>
          <a:bodyPr>
            <a:noAutofit/>
          </a:bodyPr>
          <a:lstStyle/>
          <a:p>
            <a:r>
              <a:rPr lang="bg-BG" sz="3200" b="0" i="0" dirty="0">
                <a:solidFill>
                  <a:srgbClr val="111111"/>
                </a:solidFill>
                <a:effectLst/>
                <a:latin typeface="SourceSansPro"/>
              </a:rPr>
              <a:t>Облачно копаене</a:t>
            </a:r>
            <a:br>
              <a:rPr lang="bg-BG" sz="3200" b="0" i="0" dirty="0">
                <a:solidFill>
                  <a:srgbClr val="111111"/>
                </a:solidFill>
                <a:effectLst/>
                <a:latin typeface="SourceSansPro"/>
              </a:rPr>
            </a:br>
            <a:r>
              <a:rPr lang="en-US" sz="3200" b="0" i="0" dirty="0">
                <a:solidFill>
                  <a:srgbClr val="111111"/>
                </a:solidFill>
                <a:effectLst/>
                <a:latin typeface="SourceSansPro"/>
              </a:rPr>
              <a:t>(Cloud Mining)</a:t>
            </a:r>
            <a:endParaRPr lang="en-US" sz="3200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7D144976-883D-4C71-9EF8-E84AF735F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5" y="1350110"/>
            <a:ext cx="7329840" cy="3512215"/>
          </a:xfrm>
        </p:spPr>
        <p:txBody>
          <a:bodyPr/>
          <a:lstStyle/>
          <a:p>
            <a:r>
              <a:rPr lang="ru-RU" dirty="0" err="1"/>
              <a:t>Облачният</a:t>
            </a:r>
            <a:r>
              <a:rPr lang="ru-RU" dirty="0"/>
              <a:t> добив е </a:t>
            </a:r>
            <a:r>
              <a:rPr lang="ru-RU" dirty="0" err="1"/>
              <a:t>процес</a:t>
            </a:r>
            <a:r>
              <a:rPr lang="ru-RU" dirty="0"/>
              <a:t> на </a:t>
            </a:r>
            <a:r>
              <a:rPr lang="ru-RU" dirty="0" err="1"/>
              <a:t>копаене</a:t>
            </a:r>
            <a:r>
              <a:rPr lang="ru-RU" dirty="0"/>
              <a:t> на </a:t>
            </a:r>
            <a:r>
              <a:rPr lang="ru-RU" dirty="0" err="1"/>
              <a:t>криптовалута</a:t>
            </a:r>
            <a:r>
              <a:rPr lang="ru-RU" dirty="0"/>
              <a:t>, </a:t>
            </a:r>
            <a:r>
              <a:rPr lang="ru-RU" dirty="0" err="1"/>
              <a:t>използващ</a:t>
            </a:r>
            <a:r>
              <a:rPr lang="ru-RU" dirty="0"/>
              <a:t> </a:t>
            </a:r>
            <a:r>
              <a:rPr lang="ru-RU" dirty="0" err="1"/>
              <a:t>отдалечен</a:t>
            </a:r>
            <a:r>
              <a:rPr lang="ru-RU" dirty="0"/>
              <a:t> </a:t>
            </a:r>
            <a:r>
              <a:rPr lang="ru-RU" dirty="0" err="1"/>
              <a:t>център</a:t>
            </a:r>
            <a:r>
              <a:rPr lang="ru-RU" dirty="0"/>
              <a:t> за </a:t>
            </a:r>
            <a:r>
              <a:rPr lang="ru-RU" dirty="0" err="1"/>
              <a:t>данни</a:t>
            </a:r>
            <a:r>
              <a:rPr lang="ru-RU" dirty="0"/>
              <a:t> </a:t>
            </a:r>
            <a:r>
              <a:rPr lang="ru-RU" dirty="0" err="1"/>
              <a:t>със</a:t>
            </a:r>
            <a:r>
              <a:rPr lang="ru-RU" dirty="0"/>
              <a:t> </a:t>
            </a:r>
            <a:r>
              <a:rPr lang="ru-RU" dirty="0" err="1"/>
              <a:t>споделена</a:t>
            </a:r>
            <a:r>
              <a:rPr lang="ru-RU" dirty="0"/>
              <a:t> </a:t>
            </a:r>
            <a:r>
              <a:rPr lang="ru-RU" dirty="0" err="1"/>
              <a:t>мощ</a:t>
            </a:r>
            <a:r>
              <a:rPr lang="ru-RU" dirty="0"/>
              <a:t> за обработка. </a:t>
            </a:r>
            <a:endParaRPr lang="en-US" dirty="0"/>
          </a:p>
          <a:p>
            <a:r>
              <a:rPr lang="ru-RU" dirty="0" err="1"/>
              <a:t>Този</a:t>
            </a:r>
            <a:r>
              <a:rPr lang="ru-RU" dirty="0"/>
              <a:t> тип облачен майнинг </a:t>
            </a:r>
            <a:r>
              <a:rPr lang="ru-RU" dirty="0" err="1"/>
              <a:t>позволява</a:t>
            </a:r>
            <a:r>
              <a:rPr lang="ru-RU" dirty="0"/>
              <a:t> на </a:t>
            </a:r>
            <a:r>
              <a:rPr lang="ru-RU" dirty="0" err="1"/>
              <a:t>потребителите</a:t>
            </a:r>
            <a:r>
              <a:rPr lang="ru-RU" dirty="0"/>
              <a:t> да </a:t>
            </a:r>
            <a:r>
              <a:rPr lang="ru-RU" dirty="0" err="1"/>
              <a:t>копаят</a:t>
            </a:r>
            <a:r>
              <a:rPr lang="ru-RU" dirty="0"/>
              <a:t> </a:t>
            </a:r>
            <a:r>
              <a:rPr lang="ru-RU" dirty="0" err="1"/>
              <a:t>биткойни</a:t>
            </a:r>
            <a:r>
              <a:rPr lang="ru-RU" dirty="0"/>
              <a:t> или </a:t>
            </a:r>
            <a:r>
              <a:rPr lang="ru-RU" dirty="0" err="1"/>
              <a:t>алтернативни</a:t>
            </a:r>
            <a:r>
              <a:rPr lang="ru-RU" dirty="0"/>
              <a:t> </a:t>
            </a:r>
            <a:r>
              <a:rPr lang="ru-RU" dirty="0" err="1"/>
              <a:t>криптовалути</a:t>
            </a:r>
            <a:r>
              <a:rPr lang="ru-RU" dirty="0"/>
              <a:t>, без да </a:t>
            </a:r>
            <a:r>
              <a:rPr lang="ru-RU" dirty="0" err="1"/>
              <a:t>управляват</a:t>
            </a:r>
            <a:r>
              <a:rPr lang="ru-RU" dirty="0"/>
              <a:t> </a:t>
            </a:r>
            <a:r>
              <a:rPr lang="ru-RU" dirty="0" err="1"/>
              <a:t>хардуера</a:t>
            </a:r>
            <a:endParaRPr lang="en-US" dirty="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07C8A59D-2814-4D61-AC72-D63D4DCD5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607" y="3612832"/>
            <a:ext cx="2037393" cy="122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11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1670" y="433880"/>
            <a:ext cx="6566315" cy="725349"/>
          </a:xfrm>
        </p:spPr>
        <p:txBody>
          <a:bodyPr>
            <a:normAutofit/>
          </a:bodyPr>
          <a:lstStyle/>
          <a:p>
            <a:r>
              <a:rPr lang="bg-BG" dirty="0">
                <a:solidFill>
                  <a:schemeClr val="tx1"/>
                </a:solidFill>
              </a:rPr>
              <a:t>Източници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1671" y="1350110"/>
            <a:ext cx="6413610" cy="3512215"/>
          </a:xfrm>
        </p:spPr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inux Libertine"/>
              </a:rPr>
              <a:t>Wikipedia</a:t>
            </a: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bitcoin-central</a:t>
            </a:r>
          </a:p>
          <a:p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Nicehash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Coindesk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Coinmarketcap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Google images</a:t>
            </a:r>
          </a:p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bg-B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921578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7D5BB106-2C2B-426F-A49B-96084DCFEB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24235"/>
            <a:ext cx="9144000" cy="5344675"/>
          </a:xfrm>
          <a:prstGeom prst="rect">
            <a:avLst/>
          </a:prstGeom>
        </p:spPr>
      </p:pic>
      <p:sp>
        <p:nvSpPr>
          <p:cNvPr id="5" name="Заглавие 4">
            <a:extLst>
              <a:ext uri="{FF2B5EF4-FFF2-40B4-BE49-F238E27FC236}">
                <a16:creationId xmlns:a16="http://schemas.microsoft.com/office/drawing/2014/main" id="{1BDC0133-7756-4E93-8766-1DEF9AA20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sz="2000" b="0" dirty="0">
                <a:solidFill>
                  <a:schemeClr val="bg1"/>
                </a:solidFill>
              </a:rPr>
              <a:t>Изготвил</a:t>
            </a:r>
            <a:r>
              <a:rPr lang="en-US" sz="2000" b="0" dirty="0">
                <a:solidFill>
                  <a:schemeClr val="bg1"/>
                </a:solidFill>
              </a:rPr>
              <a:t>:</a:t>
            </a:r>
            <a:r>
              <a:rPr lang="bg-BG" sz="2000" b="0" dirty="0">
                <a:solidFill>
                  <a:schemeClr val="bg1"/>
                </a:solidFill>
              </a:rPr>
              <a:t> Павел Иванчев</a:t>
            </a:r>
            <a:r>
              <a:rPr lang="en-US" sz="2000" b="0" dirty="0">
                <a:solidFill>
                  <a:schemeClr val="bg1"/>
                </a:solidFill>
              </a:rPr>
              <a:t>, 471219001</a:t>
            </a:r>
          </a:p>
        </p:txBody>
      </p:sp>
      <p:sp>
        <p:nvSpPr>
          <p:cNvPr id="6" name="Текстов контейнер 5">
            <a:extLst>
              <a:ext uri="{FF2B5EF4-FFF2-40B4-BE49-F238E27FC236}">
                <a16:creationId xmlns:a16="http://schemas.microsoft.com/office/drawing/2014/main" id="{F1A77757-FBBF-4492-88E1-FCE9D3552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313" y="2118882"/>
            <a:ext cx="7772400" cy="1125140"/>
          </a:xfrm>
        </p:spPr>
        <p:txBody>
          <a:bodyPr>
            <a:normAutofit/>
          </a:bodyPr>
          <a:lstStyle/>
          <a:p>
            <a:r>
              <a:rPr lang="bg-BG" sz="3600" dirty="0">
                <a:solidFill>
                  <a:schemeClr val="bg1"/>
                </a:solidFill>
              </a:rPr>
              <a:t>Благодаря за вниманието</a:t>
            </a:r>
            <a:r>
              <a:rPr lang="en-US" sz="360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28330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9010FF3F-A1BF-46B3-BB33-DD83EE99D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281175"/>
            <a:ext cx="6260905" cy="763525"/>
          </a:xfrm>
        </p:spPr>
        <p:txBody>
          <a:bodyPr/>
          <a:lstStyle/>
          <a:p>
            <a:pPr algn="ctr"/>
            <a:r>
              <a:rPr lang="bg-BG" dirty="0" err="1">
                <a:solidFill>
                  <a:schemeClr val="tx1"/>
                </a:solidFill>
              </a:rPr>
              <a:t>Блокчейн</a:t>
            </a:r>
            <a:r>
              <a:rPr lang="bg-BG" dirty="0">
                <a:solidFill>
                  <a:schemeClr val="tx1"/>
                </a:solidFill>
              </a:rPr>
              <a:t> технология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84ADFD84-EE6D-41EB-8333-385907304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965" y="1350110"/>
            <a:ext cx="5344675" cy="3512215"/>
          </a:xfrm>
        </p:spPr>
        <p:txBody>
          <a:bodyPr/>
          <a:lstStyle/>
          <a:p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 за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съхранение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информация в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компютърна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мрежа,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който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представлява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непрекъснато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растящ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списък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от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компютърни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записи,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наречени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„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блокове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“,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свързани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помежду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си и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кодирани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FE18B85-19F6-4A7B-B97C-7A4FE849EE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412" y="294822"/>
            <a:ext cx="1622306" cy="4170938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id="{549F082A-999F-4108-A776-F46A6077C5AA}"/>
              </a:ext>
            </a:extLst>
          </p:cNvPr>
          <p:cNvSpPr txBox="1"/>
          <p:nvPr/>
        </p:nvSpPr>
        <p:spPr>
          <a:xfrm>
            <a:off x="5822414" y="4712284"/>
            <a:ext cx="3163187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bg-BG" sz="1350" dirty="0" err="1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Блокчейн</a:t>
            </a:r>
            <a:r>
              <a:rPr lang="bg-BG" sz="1350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илюстрация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24477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E9FC8EB3-41A9-4330-A14E-C6B766DA0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6590" y="128471"/>
            <a:ext cx="4428444" cy="916230"/>
          </a:xfrm>
        </p:spPr>
        <p:txBody>
          <a:bodyPr>
            <a:noAutofit/>
          </a:bodyPr>
          <a:lstStyle/>
          <a:p>
            <a:pPr algn="ctr"/>
            <a:r>
              <a:rPr lang="bg-BG" i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nherit"/>
              </a:rPr>
              <a:t>Как се „копаят“ криптовалути?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91FAF22-873E-4DA7-B3B5-87B2CAC36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5770" y="1433251"/>
            <a:ext cx="4869413" cy="3429074"/>
          </a:xfrm>
        </p:spPr>
        <p:txBody>
          <a:bodyPr>
            <a:normAutofit fontScale="92500"/>
          </a:bodyPr>
          <a:lstStyle/>
          <a:p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Миньорите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са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най-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важната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част от всяка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криптовалутна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мрежа. Те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впрягат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своята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компютърна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мощ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за да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решават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сложни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криптографски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пъзели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необходими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за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потвърждаването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на транзакция и да я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запишат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в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дистрибутирания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публичен 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регистър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(</a:t>
            </a:r>
            <a:r>
              <a:rPr lang="ru-RU" sz="2400" dirty="0" err="1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блокчейн</a:t>
            </a:r>
            <a:r>
              <a:rPr lang="ru-RU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).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33013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1670" y="433880"/>
            <a:ext cx="6566315" cy="725349"/>
          </a:xfrm>
        </p:spPr>
        <p:txBody>
          <a:bodyPr>
            <a:normAutofit/>
          </a:bodyPr>
          <a:lstStyle/>
          <a:p>
            <a:r>
              <a:rPr lang="bg-BG" dirty="0">
                <a:solidFill>
                  <a:schemeClr val="tx1"/>
                </a:solidFill>
              </a:rPr>
              <a:t>Как печелят миньорите</a:t>
            </a:r>
            <a:r>
              <a:rPr lang="en-US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1671" y="1350110"/>
            <a:ext cx="6413610" cy="3512215"/>
          </a:xfrm>
        </p:spPr>
        <p:txBody>
          <a:bodyPr/>
          <a:lstStyle/>
          <a:p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Колкото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по-голяма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компютърна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мощ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съумеят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акумулират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толкова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повече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се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увеличава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и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възможността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разрешат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криптографските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пъзели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Веднъж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успял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да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направи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това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един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миньор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получава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награда.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g-BG" dirty="0">
                <a:solidFill>
                  <a:schemeClr val="tx1"/>
                </a:solidFill>
              </a:rPr>
              <a:t>Какви са рисковете?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48965" y="1655520"/>
            <a:ext cx="8246070" cy="3206805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bg-BG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Р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езките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промени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 в цените на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криптовалутите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rter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Трудността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 на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копаене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 (т. нар.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difficulty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Битката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 за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надмощие</a:t>
            </a:r>
            <a:r>
              <a:rPr lang="ru-R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 в </a:t>
            </a:r>
            <a:r>
              <a:rPr lang="ru-R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оборудването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harter"/>
              </a:rPr>
              <a:t>.</a:t>
            </a:r>
            <a:endParaRPr lang="ru-RU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harter"/>
            </a:endParaRP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D76ED82F-9D81-41FA-86E8-BA62CA6A2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-24235"/>
            <a:ext cx="8246070" cy="632695"/>
          </a:xfrm>
        </p:spPr>
        <p:txBody>
          <a:bodyPr>
            <a:noAutofit/>
          </a:bodyPr>
          <a:lstStyle/>
          <a:p>
            <a:pPr algn="ctr"/>
            <a:r>
              <a:rPr lang="bg-BG" sz="3200" dirty="0">
                <a:solidFill>
                  <a:schemeClr val="tx1"/>
                </a:solidFill>
              </a:rPr>
              <a:t>Осъществяване на транзакция</a:t>
            </a: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4" name="Контейнер за съдържание 3">
            <a:extLst>
              <a:ext uri="{FF2B5EF4-FFF2-40B4-BE49-F238E27FC236}">
                <a16:creationId xmlns:a16="http://schemas.microsoft.com/office/drawing/2014/main" id="{732817C8-E2B1-4E09-A9F0-14FB3D57E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7931" y="586585"/>
            <a:ext cx="7491694" cy="455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147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B1D79E02-EEFA-43DD-B517-416BC144F6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918" b="9522"/>
          <a:stretch/>
        </p:blipFill>
        <p:spPr>
          <a:xfrm>
            <a:off x="379490" y="510232"/>
            <a:ext cx="8385019" cy="4123035"/>
          </a:xfrm>
          <a:prstGeom prst="rect">
            <a:avLst/>
          </a:prstGeom>
        </p:spPr>
      </p:pic>
      <p:sp>
        <p:nvSpPr>
          <p:cNvPr id="6" name="Заглавие 1">
            <a:extLst>
              <a:ext uri="{FF2B5EF4-FFF2-40B4-BE49-F238E27FC236}">
                <a16:creationId xmlns:a16="http://schemas.microsoft.com/office/drawing/2014/main" id="{297CD262-E5E6-4120-8AE5-BCF7B0434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65" y="-24235"/>
            <a:ext cx="8246070" cy="632695"/>
          </a:xfrm>
        </p:spPr>
        <p:txBody>
          <a:bodyPr>
            <a:noAutofit/>
          </a:bodyPr>
          <a:lstStyle/>
          <a:p>
            <a:pPr algn="ctr"/>
            <a:r>
              <a:rPr lang="bg-BG" sz="3200" dirty="0">
                <a:solidFill>
                  <a:schemeClr val="tx1"/>
                </a:solidFill>
              </a:rPr>
              <a:t>Увеличаване на трудността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7546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3D56018-CB3F-489D-B584-F6DF3FA1B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C4DBA0CA-49ED-47EC-B5FE-5661A83ACB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44"/>
          <a:stretch/>
        </p:blipFill>
        <p:spPr>
          <a:xfrm>
            <a:off x="0" y="739290"/>
            <a:ext cx="9144000" cy="4285147"/>
          </a:xfrm>
          <a:prstGeom prst="rect">
            <a:avLst/>
          </a:prstGeom>
        </p:spPr>
      </p:pic>
      <p:sp>
        <p:nvSpPr>
          <p:cNvPr id="5" name="Заглавие 1">
            <a:extLst>
              <a:ext uri="{FF2B5EF4-FFF2-40B4-BE49-F238E27FC236}">
                <a16:creationId xmlns:a16="http://schemas.microsoft.com/office/drawing/2014/main" id="{35E2F531-4657-4E79-8DFD-A120BDDA5CEA}"/>
              </a:ext>
            </a:extLst>
          </p:cNvPr>
          <p:cNvSpPr txBox="1">
            <a:spLocks/>
          </p:cNvSpPr>
          <p:nvPr/>
        </p:nvSpPr>
        <p:spPr>
          <a:xfrm>
            <a:off x="448965" y="42530"/>
            <a:ext cx="8246070" cy="6326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tx1"/>
                </a:solidFill>
              </a:rPr>
              <a:t>BTC-</a:t>
            </a:r>
            <a:r>
              <a:rPr lang="bg-BG" sz="3200" dirty="0">
                <a:solidFill>
                  <a:schemeClr val="tx1"/>
                </a:solidFill>
              </a:rPr>
              <a:t>Цена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2565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468</Words>
  <Application>Microsoft Office PowerPoint</Application>
  <PresentationFormat>Презентация на цял екран (16:9)</PresentationFormat>
  <Paragraphs>81</Paragraphs>
  <Slides>24</Slides>
  <Notes>1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24</vt:i4>
      </vt:variant>
    </vt:vector>
  </HeadingPairs>
  <TitlesOfParts>
    <vt:vector size="35" baseType="lpstr">
      <vt:lpstr>-apple-system</vt:lpstr>
      <vt:lpstr>Arial</vt:lpstr>
      <vt:lpstr>Calibri</vt:lpstr>
      <vt:lpstr>charter</vt:lpstr>
      <vt:lpstr>inherit</vt:lpstr>
      <vt:lpstr>Inter</vt:lpstr>
      <vt:lpstr>Linux Libertine</vt:lpstr>
      <vt:lpstr>Roboto</vt:lpstr>
      <vt:lpstr>Source Sans Pro</vt:lpstr>
      <vt:lpstr>SourceSansPro</vt:lpstr>
      <vt:lpstr>Office Theme</vt:lpstr>
      <vt:lpstr>Криптовалути,  ферми за добив  и пазари </vt:lpstr>
      <vt:lpstr>Какво е криптовалутата?</vt:lpstr>
      <vt:lpstr>Блокчейн технология</vt:lpstr>
      <vt:lpstr>Как се „копаят“ криптовалути?</vt:lpstr>
      <vt:lpstr>Как печелят миньорите?</vt:lpstr>
      <vt:lpstr>Какви са рисковете?</vt:lpstr>
      <vt:lpstr>Осъществяване на транзакция</vt:lpstr>
      <vt:lpstr>Увеличаване на трудността</vt:lpstr>
      <vt:lpstr>Презентация на PowerPoint</vt:lpstr>
      <vt:lpstr>Топ 5 хардуер в момента</vt:lpstr>
      <vt:lpstr>Кои са най-популярните криптовалути?</vt:lpstr>
      <vt:lpstr>Биткойн(BTC) </vt:lpstr>
      <vt:lpstr>Етериум(ETH)</vt:lpstr>
      <vt:lpstr>Рипъл(XRP)</vt:lpstr>
      <vt:lpstr>Лайткойн(LTC)</vt:lpstr>
      <vt:lpstr>Борси</vt:lpstr>
      <vt:lpstr>Презентация на PowerPoint</vt:lpstr>
      <vt:lpstr>Genesis Mining island</vt:lpstr>
      <vt:lpstr>Bitmain / Antpool</vt:lpstr>
      <vt:lpstr>Gigawatt</vt:lpstr>
      <vt:lpstr>Bitfury</vt:lpstr>
      <vt:lpstr>Облачно копаене (Cloud Mining)</vt:lpstr>
      <vt:lpstr>Източници</vt:lpstr>
      <vt:lpstr>Изготвил: Павел Иванчев, 471219001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2020-12-28T19:21:51Z</dcterms:modified>
</cp:coreProperties>
</file>

<file path=docProps/thumbnail.jpeg>
</file>